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5" r:id="rId5"/>
    <p:sldId id="277" r:id="rId6"/>
    <p:sldId id="267" r:id="rId7"/>
    <p:sldId id="273" r:id="rId8"/>
    <p:sldId id="276" r:id="rId9"/>
    <p:sldId id="278" r:id="rId10"/>
    <p:sldId id="279" r:id="rId11"/>
    <p:sldId id="281" r:id="rId12"/>
    <p:sldId id="271" r:id="rId13"/>
    <p:sldId id="264" r:id="rId14"/>
    <p:sldId id="265" r:id="rId15"/>
    <p:sldId id="283" r:id="rId16"/>
  </p:sldIdLst>
  <p:sldSz cx="17551400" cy="9867900"/>
  <p:notesSz cx="6858000" cy="9144000"/>
  <p:embeddedFontLst>
    <p:embeddedFont>
      <p:font typeface="NanumGothic" panose="020D0604000000000000" pitchFamily="34" charset="-127"/>
      <p:regular r:id="rId18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/>
    <p:restoredTop sz="94719"/>
  </p:normalViewPr>
  <p:slideViewPr>
    <p:cSldViewPr snapToGrid="0">
      <p:cViewPr varScale="1">
        <p:scale>
          <a:sx n="103" d="100"/>
          <a:sy n="103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20DA-DB2B-4193-4FE1-94208DC6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B286C3-9C14-CA8B-8371-BD54DB61D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49CB4-7230-8985-0C0C-DB08B867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7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dirty="0" err="1"/>
              <a:t>반</a:t>
            </a:r>
            <a:r>
              <a:rPr lang="en-US" dirty="0"/>
              <a:t> 1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EQ &amp; Analyzer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056D5E-9FA9-4656-13E2-D7CB66342C52}"/>
              </a:ext>
            </a:extLst>
          </p:cNvPr>
          <p:cNvGrpSpPr/>
          <p:nvPr/>
        </p:nvGrpSpPr>
        <p:grpSpPr>
          <a:xfrm>
            <a:off x="1927832" y="2870514"/>
            <a:ext cx="3852082" cy="3553658"/>
            <a:chOff x="4800600" y="2114551"/>
            <a:chExt cx="2944901" cy="27167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C4B866-D905-29E2-3250-EAC639D5A086}"/>
                </a:ext>
              </a:extLst>
            </p:cNvPr>
            <p:cNvSpPr/>
            <p:nvPr/>
          </p:nvSpPr>
          <p:spPr>
            <a:xfrm>
              <a:off x="4821468" y="4612944"/>
              <a:ext cx="2924033" cy="21836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052" name="Picture 4" descr="팟캐스트 라디오 아이콘 그림 세트입니다. 방송 타워, 무선 주파수 및 헤드폰이 있는 마이크. 팟캐스트 마이크, 표지판 또는 로고 템플릿. 공기 기호에. 벡터 일러스트">
              <a:extLst>
                <a:ext uri="{FF2B5EF4-FFF2-40B4-BE49-F238E27FC236}">
                  <a16:creationId xmlns:a16="http://schemas.microsoft.com/office/drawing/2014/main" id="{43F7CE2A-D402-62E7-C74A-57030F635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21" b="53998"/>
            <a:stretch/>
          </p:blipFill>
          <p:spPr bwMode="auto">
            <a:xfrm>
              <a:off x="4800600" y="2114551"/>
              <a:ext cx="2924033" cy="2593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951630" y="7451674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EA193-C496-905C-AEC3-56863078AE6A}"/>
              </a:ext>
            </a:extLst>
          </p:cNvPr>
          <p:cNvSpPr txBox="1"/>
          <p:nvPr/>
        </p:nvSpPr>
        <p:spPr>
          <a:xfrm>
            <a:off x="2169992" y="7451674"/>
            <a:ext cx="9292744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(Hanning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EDF8-8C3B-82F5-CCDB-960A36AE291B}"/>
              </a:ext>
            </a:extLst>
          </p:cNvPr>
          <p:cNvSpPr txBox="1"/>
          <p:nvPr/>
        </p:nvSpPr>
        <p:spPr>
          <a:xfrm>
            <a:off x="3080873" y="6595982"/>
            <a:ext cx="1600309" cy="578877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필터선별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96" y="4395208"/>
            <a:ext cx="7772400" cy="4681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8FF06-A7FA-FF33-E25F-A6746A282E19}"/>
              </a:ext>
            </a:extLst>
          </p:cNvPr>
          <p:cNvSpPr txBox="1"/>
          <p:nvPr/>
        </p:nvSpPr>
        <p:spPr>
          <a:xfrm>
            <a:off x="7373121" y="2114479"/>
            <a:ext cx="2552915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*</a:t>
            </a: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복잡한 요구조건 대응</a:t>
            </a:r>
          </a:p>
        </p:txBody>
      </p:sp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79" y="3000917"/>
            <a:ext cx="11224933" cy="582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245FB-1CD5-E48A-005A-09E8B04748E7}"/>
              </a:ext>
            </a:extLst>
          </p:cNvPr>
          <p:cNvSpPr txBox="1"/>
          <p:nvPr/>
        </p:nvSpPr>
        <p:spPr>
          <a:xfrm>
            <a:off x="225425" y="4933950"/>
            <a:ext cx="25845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6C58D-4C9B-DD31-975C-852071BE7D05}"/>
              </a:ext>
            </a:extLst>
          </p:cNvPr>
          <p:cNvSpPr txBox="1"/>
          <p:nvPr/>
        </p:nvSpPr>
        <p:spPr>
          <a:xfrm>
            <a:off x="0" y="6399621"/>
            <a:ext cx="309245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Filtered Signal 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b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보드에서 연산 후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UART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전송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C1E2-3AFE-9E6B-F723-6DFC83A3A98A}"/>
              </a:ext>
            </a:extLst>
          </p:cNvPr>
          <p:cNvSpPr txBox="1"/>
          <p:nvPr/>
        </p:nvSpPr>
        <p:spPr>
          <a:xfrm>
            <a:off x="14386521" y="4929805"/>
            <a:ext cx="29206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통신 </a:t>
            </a: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D59E6-54F4-D96A-BCDE-4EA4A2E93CE2}"/>
              </a:ext>
            </a:extLst>
          </p:cNvPr>
          <p:cNvSpPr txBox="1"/>
          <p:nvPr/>
        </p:nvSpPr>
        <p:spPr>
          <a:xfrm>
            <a:off x="14462241" y="6578299"/>
            <a:ext cx="284490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Signal Preset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Type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BC0624-9015-99F8-1C92-793D841CB6A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09970" y="4694830"/>
            <a:ext cx="1434484" cy="469951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23A5CD-E081-2151-FDCF-7C221705EE08}"/>
              </a:ext>
            </a:extLst>
          </p:cNvPr>
          <p:cNvCxnSpPr>
            <a:cxnSpLocks/>
          </p:cNvCxnSpPr>
          <p:nvPr/>
        </p:nvCxnSpPr>
        <p:spPr>
          <a:xfrm>
            <a:off x="2918738" y="7279980"/>
            <a:ext cx="1080056" cy="0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16E6E6-28D9-FC85-AB30-8309EF566D97}"/>
              </a:ext>
            </a:extLst>
          </p:cNvPr>
          <p:cNvCxnSpPr>
            <a:cxnSpLocks/>
          </p:cNvCxnSpPr>
          <p:nvPr/>
        </p:nvCxnSpPr>
        <p:spPr>
          <a:xfrm flipH="1" flipV="1">
            <a:off x="13374806" y="3971499"/>
            <a:ext cx="1087435" cy="1189136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8E8FE3-4D57-ADA0-C1A8-795FDA193F3F}"/>
              </a:ext>
            </a:extLst>
          </p:cNvPr>
          <p:cNvCxnSpPr>
            <a:cxnSpLocks/>
          </p:cNvCxnSpPr>
          <p:nvPr/>
        </p:nvCxnSpPr>
        <p:spPr>
          <a:xfrm flipH="1">
            <a:off x="13552227" y="6993795"/>
            <a:ext cx="1080435" cy="1208509"/>
          </a:xfrm>
          <a:prstGeom prst="straightConnector1">
            <a:avLst/>
          </a:prstGeom>
          <a:noFill/>
          <a:ln w="38100" cap="flat" cmpd="sng">
            <a:solidFill>
              <a:srgbClr val="A50034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371FF-4C13-9CB4-D827-BAC068D99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1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708485-9E4A-5D77-0F96-18E11333A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2" y="2960075"/>
            <a:ext cx="6862251" cy="51466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4. 결과 분석 및 기대 효과</a:t>
            </a:r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4E42D38B-9229-29D9-51D7-DFF4ECC1310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 분석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커널 단">
            <a:extLst>
              <a:ext uri="{FF2B5EF4-FFF2-40B4-BE49-F238E27FC236}">
                <a16:creationId xmlns:a16="http://schemas.microsoft.com/office/drawing/2014/main" id="{4CF3A884-835A-B32A-2FBC-90181C237058}"/>
              </a:ext>
            </a:extLst>
          </p:cNvPr>
          <p:cNvSpPr/>
          <p:nvPr/>
        </p:nvSpPr>
        <p:spPr>
          <a:xfrm>
            <a:off x="8775700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CA492-DF8C-39DD-A02B-783112A74A1B}"/>
              </a:ext>
            </a:extLst>
          </p:cNvPr>
          <p:cNvSpPr txBox="1"/>
          <p:nvPr/>
        </p:nvSpPr>
        <p:spPr>
          <a:xfrm>
            <a:off x="791570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구현성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90911-694B-A38E-7A02-AE101BBE7207}"/>
              </a:ext>
            </a:extLst>
          </p:cNvPr>
          <p:cNvSpPr txBox="1"/>
          <p:nvPr/>
        </p:nvSpPr>
        <p:spPr>
          <a:xfrm>
            <a:off x="791570" y="5022376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OS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안정성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03ECC-88FF-53C0-76F6-FEF06F7A72A7}"/>
              </a:ext>
            </a:extLst>
          </p:cNvPr>
          <p:cNvSpPr txBox="1"/>
          <p:nvPr/>
        </p:nvSpPr>
        <p:spPr>
          <a:xfrm>
            <a:off x="791570" y="7055892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3.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Application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성능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E666D-FDFF-6ADD-6504-577DA5CA0DC0}"/>
              </a:ext>
            </a:extLst>
          </p:cNvPr>
          <p:cNvSpPr txBox="1"/>
          <p:nvPr/>
        </p:nvSpPr>
        <p:spPr>
          <a:xfrm>
            <a:off x="1292043" y="3655519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/>
              <a:t>- Analyzer, 3-band(LPF,HPF,BPF)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416C5-29F4-715E-B60A-2412BD5EE7FC}"/>
              </a:ext>
            </a:extLst>
          </p:cNvPr>
          <p:cNvSpPr txBox="1"/>
          <p:nvPr/>
        </p:nvSpPr>
        <p:spPr>
          <a:xfrm>
            <a:off x="1292043" y="5689035"/>
            <a:ext cx="40988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SW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인정시험 통과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C29-64CA-4F92-735A-A72CDC286CC3}"/>
              </a:ext>
            </a:extLst>
          </p:cNvPr>
          <p:cNvSpPr txBox="1"/>
          <p:nvPr/>
        </p:nvSpPr>
        <p:spPr>
          <a:xfrm>
            <a:off x="1292043" y="7722551"/>
            <a:ext cx="409882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실시간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Filtering</a:t>
            </a:r>
          </a:p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Filtering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성능 준수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B822D-61A7-0CD3-8C9C-6A10285384DA}"/>
              </a:ext>
            </a:extLst>
          </p:cNvPr>
          <p:cNvSpPr txBox="1"/>
          <p:nvPr/>
        </p:nvSpPr>
        <p:spPr>
          <a:xfrm>
            <a:off x="8843749" y="2988860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원가 개선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302E3-946F-B141-6348-663EC7D7AA01}"/>
              </a:ext>
            </a:extLst>
          </p:cNvPr>
          <p:cNvSpPr txBox="1"/>
          <p:nvPr/>
        </p:nvSpPr>
        <p:spPr>
          <a:xfrm>
            <a:off x="8843749" y="5022377"/>
            <a:ext cx="459929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2.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맞춤 제작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745A1-9F3D-43EF-52A8-825B930FCAA5}"/>
              </a:ext>
            </a:extLst>
          </p:cNvPr>
          <p:cNvSpPr txBox="1"/>
          <p:nvPr/>
        </p:nvSpPr>
        <p:spPr>
          <a:xfrm>
            <a:off x="9371518" y="365551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FPU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탑재 모델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Cortex-M33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대비 절반 가격인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282CD-07A7-E918-F00E-95B5DA11B80E}"/>
              </a:ext>
            </a:extLst>
          </p:cNvPr>
          <p:cNvSpPr txBox="1"/>
          <p:nvPr/>
        </p:nvSpPr>
        <p:spPr>
          <a:xfrm>
            <a:off x="9371518" y="5607149"/>
            <a:ext cx="729239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고객에 최적화된 맞춤 커널로 만족도 상승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5. 향후 연구 과제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FAA94-7ACC-CE3C-C225-134328BD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7" y="3169454"/>
            <a:ext cx="3251200" cy="325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CCE79C-DE52-4CF6-1233-8A404D4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74" y="3169454"/>
            <a:ext cx="3251200" cy="325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0E974-97FC-CBBE-E3E5-950EF3D7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211" y="3169454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440D9-4C26-12B6-CDBA-024C357223EA}"/>
              </a:ext>
            </a:extLst>
          </p:cNvPr>
          <p:cNvSpPr txBox="1"/>
          <p:nvPr/>
        </p:nvSpPr>
        <p:spPr>
          <a:xfrm>
            <a:off x="1073389" y="6690168"/>
            <a:ext cx="336694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ADC/DAC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확보한 후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음악 데이터를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입력받아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Processing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하고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오디오 출력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결과물을 확인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F1E46-B868-4A16-27D5-E003F8FBF48B}"/>
              </a:ext>
            </a:extLst>
          </p:cNvPr>
          <p:cNvSpPr txBox="1"/>
          <p:nvPr/>
        </p:nvSpPr>
        <p:spPr>
          <a:xfrm>
            <a:off x="6976477" y="6690168"/>
            <a:ext cx="325120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Adaptive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밴드 조절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기능을 적용하여 원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EQ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기능 추가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DE4D0-994E-F913-B20C-D1ADD87A15BD}"/>
              </a:ext>
            </a:extLst>
          </p:cNvPr>
          <p:cNvSpPr txBox="1"/>
          <p:nvPr/>
        </p:nvSpPr>
        <p:spPr>
          <a:xfrm>
            <a:off x="12414348" y="6690168"/>
            <a:ext cx="360106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Cortex-M0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구현 가능하도록 최적화 하여 </a:t>
            </a:r>
            <a:r>
              <a:rPr lang="ko-KR" altLang="en-US" b="1" dirty="0">
                <a:solidFill>
                  <a:srgbClr val="A5003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원가개선</a:t>
            </a:r>
            <a:endParaRPr lang="en-US" altLang="ko-KR" b="1" dirty="0">
              <a:solidFill>
                <a:srgbClr val="A5003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4542768" y="2878040"/>
            <a:ext cx="11068683" cy="506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목표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결과</a:t>
            </a:r>
            <a:endParaRPr lang="ko-KR" altLang="en-US"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연구</a:t>
            </a:r>
            <a:r>
              <a:rPr dirty="0"/>
              <a:t> </a:t>
            </a:r>
            <a:r>
              <a:rPr dirty="0" err="1"/>
              <a:t>과제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dirty="0" err="1"/>
              <a:t>목표</a:t>
            </a:r>
            <a:r>
              <a:rPr lang="ko-KR" altLang="en-US" dirty="0"/>
              <a:t> 및 결과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주파수 밴드를 맞춤 제작하여 </a:t>
            </a: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Signal Processing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B1735-D717-15BD-A91F-E7477809D46E}"/>
              </a:ext>
            </a:extLst>
          </p:cNvPr>
          <p:cNvSpPr txBox="1"/>
          <p:nvPr/>
        </p:nvSpPr>
        <p:spPr>
          <a:xfrm>
            <a:off x="3459732" y="1879276"/>
            <a:ext cx="8985133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EQ &amp; Analyzer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커널을 가볍게 설계하여 </a:t>
            </a:r>
            <a:endParaRPr lang="en-US" altLang="ko-KR" sz="2400" dirty="0"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안정성</a:t>
            </a:r>
            <a:r>
              <a:rPr lang="ko-KR" altLang="en-US" sz="2400" dirty="0">
                <a:latin typeface="+mn-ea"/>
                <a:ea typeface="+mn-ea"/>
              </a:rPr>
              <a:t>을 유지하고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dirty="0">
                <a:latin typeface="+mn-ea"/>
                <a:ea typeface="+mn-ea"/>
              </a:rPr>
              <a:t>응용 프로그램에 필요한 메모리와 </a:t>
            </a:r>
            <a:r>
              <a:rPr lang="en" altLang="ko-KR" sz="2400" dirty="0">
                <a:latin typeface="+mn-ea"/>
                <a:ea typeface="+mn-ea"/>
              </a:rPr>
              <a:t>CPU </a:t>
            </a:r>
            <a:r>
              <a:rPr lang="ko-KR" altLang="en-US" sz="2400" dirty="0">
                <a:latin typeface="+mn-ea"/>
                <a:ea typeface="+mn-ea"/>
              </a:rPr>
              <a:t>자원을 </a:t>
            </a:r>
            <a:r>
              <a:rPr lang="ko-KR" altLang="en-US" sz="2400" b="1" dirty="0">
                <a:solidFill>
                  <a:srgbClr val="A50034"/>
                </a:solidFill>
                <a:latin typeface="+mn-ea"/>
                <a:ea typeface="+mn-ea"/>
              </a:rPr>
              <a:t>최적화</a:t>
            </a:r>
            <a:r>
              <a:rPr lang="ko-KR" altLang="en-US" sz="2400" dirty="0">
                <a:latin typeface="+mn-ea"/>
                <a:ea typeface="+mn-ea"/>
              </a:rPr>
              <a:t>하여 여유 확보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CE47-9232-7C38-B403-4BC6536DBBB4}"/>
              </a:ext>
            </a:extLst>
          </p:cNvPr>
          <p:cNvSpPr txBox="1"/>
          <p:nvPr/>
        </p:nvSpPr>
        <p:spPr>
          <a:xfrm>
            <a:off x="8999606" y="6829720"/>
            <a:ext cx="7774692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C++</a:t>
            </a:r>
            <a:r>
              <a:rPr kumimoji="0" lang="ko-KR" altLang="en-US" sz="240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를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사용하여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OOP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기반으로 설계하고 구현함으로써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유지보수성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과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확장성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확보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,</a:t>
            </a:r>
          </a:p>
          <a:p>
            <a:pPr algn="ctr"/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MCU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구현하여</a:t>
            </a:r>
            <a:endParaRPr kumimoji="0" lang="en-US" altLang="ko-KR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성능</a:t>
            </a:r>
            <a:r>
              <a:rPr kumimoji="0" lang="ko-KR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을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최적화</a:t>
            </a:r>
            <a:r>
              <a:rPr kumimoji="0" lang="en-US" altLang="ko-KR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EEC59-11D1-5FA8-C9A9-629DD90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5" y="2450380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C2D0B-CCB8-E3E9-41B2-6609BE49D76C}"/>
              </a:ext>
            </a:extLst>
          </p:cNvPr>
          <p:cNvSpPr txBox="1"/>
          <p:nvPr/>
        </p:nvSpPr>
        <p:spPr>
          <a:xfrm>
            <a:off x="1615364" y="5825128"/>
            <a:ext cx="2129742" cy="646981"/>
          </a:xfrm>
          <a:prstGeom prst="round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A50034"/>
                </a:solidFill>
                <a:latin typeface="+mn-ea"/>
                <a:ea typeface="+mn-ea"/>
              </a:rPr>
              <a:t>RTOS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A50034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83B66-682A-988F-02DA-47CA66F01BD1}"/>
              </a:ext>
            </a:extLst>
          </p:cNvPr>
          <p:cNvSpPr txBox="1"/>
          <p:nvPr/>
        </p:nvSpPr>
        <p:spPr>
          <a:xfrm>
            <a:off x="1379773" y="6825132"/>
            <a:ext cx="2926062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Task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Queue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Gate Keeper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Mutex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Interrupts  Lock Manager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latin typeface="+mn-ea"/>
                <a:ea typeface="+mn-ea"/>
              </a:rPr>
              <a:t>Signal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267DD31-0D54-76F8-D17B-75C49D6CEA36}"/>
              </a:ext>
            </a:extLst>
          </p:cNvPr>
          <p:cNvCxnSpPr>
            <a:cxnSpLocks/>
          </p:cNvCxnSpPr>
          <p:nvPr/>
        </p:nvCxnSpPr>
        <p:spPr>
          <a:xfrm>
            <a:off x="1251808" y="6836708"/>
            <a:ext cx="0" cy="1730378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07C252-0BC2-FF1C-59E8-6708E3CEFE72}"/>
              </a:ext>
            </a:extLst>
          </p:cNvPr>
          <p:cNvGrpSpPr/>
          <p:nvPr/>
        </p:nvGrpSpPr>
        <p:grpSpPr>
          <a:xfrm>
            <a:off x="6098493" y="3177929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87F03-ADE1-D287-525E-4F0113E30DE3}"/>
              </a:ext>
            </a:extLst>
          </p:cNvPr>
          <p:cNvGrpSpPr/>
          <p:nvPr/>
        </p:nvGrpSpPr>
        <p:grpSpPr>
          <a:xfrm>
            <a:off x="12754687" y="2450380"/>
            <a:ext cx="3741918" cy="4851172"/>
            <a:chOff x="6555532" y="2450380"/>
            <a:chExt cx="3741918" cy="4851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BAB914-B8A2-5A93-EBC5-0193D437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532" y="2450380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5AE37-65B7-6887-89C5-B31516A9648A}"/>
                </a:ext>
              </a:extLst>
            </p:cNvPr>
            <p:cNvSpPr txBox="1"/>
            <p:nvPr/>
          </p:nvSpPr>
          <p:spPr>
            <a:xfrm>
              <a:off x="7116261" y="5825127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1" i="0" u="none" strike="noStrike" cap="none" spc="0" normalizeH="0" baseline="0" dirty="0">
                  <a:ln>
                    <a:noFill/>
                  </a:ln>
                  <a:solidFill>
                    <a:srgbClr val="A50034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팀워크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3A7B8-A23D-1210-09D6-E6CF3A5454EC}"/>
                </a:ext>
              </a:extLst>
            </p:cNvPr>
            <p:cNvSpPr txBox="1"/>
            <p:nvPr/>
          </p:nvSpPr>
          <p:spPr>
            <a:xfrm>
              <a:off x="6726115" y="6825132"/>
              <a:ext cx="357133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>
                  <a:latin typeface="+mn-ea"/>
                  <a:ea typeface="+mn-ea"/>
                </a:rPr>
                <a:t>현업에서부터 한 팀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A0601676-8735-8B2E-87ED-E971E7E0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51" y="6836708"/>
              <a:ext cx="0" cy="46484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4FA7B43-0504-BA07-F2B1-EDBD735BD8DE}"/>
              </a:ext>
            </a:extLst>
          </p:cNvPr>
          <p:cNvGrpSpPr/>
          <p:nvPr/>
        </p:nvGrpSpPr>
        <p:grpSpPr>
          <a:xfrm>
            <a:off x="1363192" y="2466847"/>
            <a:ext cx="9297091" cy="7199173"/>
            <a:chOff x="147850" y="2256496"/>
            <a:chExt cx="9763068" cy="7560000"/>
          </a:xfrm>
        </p:grpSpPr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63B9D042-646D-9574-D267-638004302F61}"/>
                </a:ext>
              </a:extLst>
            </p:cNvPr>
            <p:cNvCxnSpPr>
              <a:cxnSpLocks/>
            </p:cNvCxnSpPr>
            <p:nvPr/>
          </p:nvCxnSpPr>
          <p:spPr>
            <a:xfrm>
              <a:off x="2803432" y="4862917"/>
              <a:ext cx="1882524" cy="12700"/>
            </a:xfrm>
            <a:prstGeom prst="curvedConnector3">
              <a:avLst>
                <a:gd name="adj1" fmla="val 5156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97374D3B-9439-A7E2-6C48-981C56D710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58" y="4934961"/>
              <a:ext cx="1897267" cy="139886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DAE264D-BA67-EDB4-1CED-8EDC6FB4F300}"/>
                </a:ext>
              </a:extLst>
            </p:cNvPr>
            <p:cNvGrpSpPr/>
            <p:nvPr/>
          </p:nvGrpSpPr>
          <p:grpSpPr>
            <a:xfrm>
              <a:off x="290580" y="3607665"/>
              <a:ext cx="2540001" cy="2540001"/>
              <a:chOff x="4600948" y="5372643"/>
              <a:chExt cx="2540001" cy="2540001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4F694E73-7FF5-8F33-49B4-906ABC171B5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A64596-9D05-1F9D-1099-010AED3315C8}"/>
                  </a:ext>
                </a:extLst>
              </p:cNvPr>
              <p:cNvSpPr txBox="1"/>
              <p:nvPr/>
            </p:nvSpPr>
            <p:spPr>
              <a:xfrm>
                <a:off x="4726144" y="6043607"/>
                <a:ext cx="2279362" cy="10019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Living </a:t>
                </a:r>
              </a:p>
              <a:p>
                <a:pPr algn="ctr"/>
                <a:r>
                  <a:rPr lang="en-US" altLang="ko-KR" sz="2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RTOS</a:t>
                </a:r>
                <a:endParaRPr lang="en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4CAD16-C1B4-1819-A93C-D5130BCC3001}"/>
                </a:ext>
              </a:extLst>
            </p:cNvPr>
            <p:cNvGrpSpPr/>
            <p:nvPr/>
          </p:nvGrpSpPr>
          <p:grpSpPr>
            <a:xfrm>
              <a:off x="4754838" y="2456961"/>
              <a:ext cx="1330733" cy="1330733"/>
              <a:chOff x="4600948" y="5372643"/>
              <a:chExt cx="2540001" cy="2540001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5D491CFE-688C-EF57-853C-57FE17D8BE7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0D2094-F203-460B-6B7C-302073F6E536}"/>
                  </a:ext>
                </a:extLst>
              </p:cNvPr>
              <p:cNvSpPr txBox="1"/>
              <p:nvPr/>
            </p:nvSpPr>
            <p:spPr>
              <a:xfrm>
                <a:off x="4709223" y="5910020"/>
                <a:ext cx="2374144" cy="141887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Task</a:t>
                </a:r>
              </a:p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Manager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0A4D621-64D2-A4A6-568E-FFA82D77ABFD}"/>
                </a:ext>
              </a:extLst>
            </p:cNvPr>
            <p:cNvGrpSpPr/>
            <p:nvPr/>
          </p:nvGrpSpPr>
          <p:grpSpPr>
            <a:xfrm>
              <a:off x="4724469" y="4175452"/>
              <a:ext cx="1330733" cy="1330733"/>
              <a:chOff x="4542984" y="5372643"/>
              <a:chExt cx="2540001" cy="2540001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1C1EFDE9-08A2-5D75-D6C0-A10636AB3CC8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74304D-2EB4-EB7E-D69D-5EA8151411A0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98BC4C9-C6C2-602F-43BD-C8223437697C}"/>
                </a:ext>
              </a:extLst>
            </p:cNvPr>
            <p:cNvGrpSpPr/>
            <p:nvPr/>
          </p:nvGrpSpPr>
          <p:grpSpPr>
            <a:xfrm>
              <a:off x="4736825" y="5892089"/>
              <a:ext cx="1330733" cy="1330733"/>
              <a:chOff x="4600948" y="5372643"/>
              <a:chExt cx="2540001" cy="2540001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4B9BA645-4964-F70C-AA16-018EF6C6410D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F3120B-9827-EC99-FF96-02E2F9BF35A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Mutex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56" name="구부러진 연결선[U] 55">
              <a:extLst>
                <a:ext uri="{FF2B5EF4-FFF2-40B4-BE49-F238E27FC236}">
                  <a16:creationId xmlns:a16="http://schemas.microsoft.com/office/drawing/2014/main" id="{1F145E26-5DA5-82B7-1305-D61163B8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8086" y="3205508"/>
              <a:ext cx="1813216" cy="159236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8308F2A-B5F9-A051-D671-E4B1C727EECA}"/>
                </a:ext>
              </a:extLst>
            </p:cNvPr>
            <p:cNvGrpSpPr/>
            <p:nvPr/>
          </p:nvGrpSpPr>
          <p:grpSpPr>
            <a:xfrm>
              <a:off x="8381109" y="2418393"/>
              <a:ext cx="1358954" cy="1395001"/>
              <a:chOff x="4600948" y="5066812"/>
              <a:chExt cx="2772296" cy="2845834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DEFD73F0-95A9-C400-3635-D0268FC94235}"/>
                  </a:ext>
                </a:extLst>
              </p:cNvPr>
              <p:cNvSpPr/>
              <p:nvPr/>
            </p:nvSpPr>
            <p:spPr>
              <a:xfrm>
                <a:off x="4600948" y="5066812"/>
                <a:ext cx="2772296" cy="2845834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5AAA93-E25E-B131-8BD3-647B1FC318FD}"/>
                  </a:ext>
                </a:extLst>
              </p:cNvPr>
              <p:cNvSpPr txBox="1"/>
              <p:nvPr/>
            </p:nvSpPr>
            <p:spPr>
              <a:xfrm>
                <a:off x="4787786" y="5242403"/>
                <a:ext cx="2366460" cy="2571420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Free Task Pool:  Stack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1BC1987-6CED-08EF-C3F0-273423C608BA}"/>
                </a:ext>
              </a:extLst>
            </p:cNvPr>
            <p:cNvGrpSpPr/>
            <p:nvPr/>
          </p:nvGrpSpPr>
          <p:grpSpPr>
            <a:xfrm>
              <a:off x="8414984" y="3976236"/>
              <a:ext cx="1291207" cy="2792529"/>
              <a:chOff x="4600948" y="5313642"/>
              <a:chExt cx="2772296" cy="5936092"/>
            </a:xfrm>
          </p:grpSpPr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id="{812296DF-F88F-631D-58D0-DF8A940AAD98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68207B-15A5-457E-F3C5-64A052EF42EC}"/>
                  </a:ext>
                </a:extLst>
              </p:cNvPr>
              <p:cNvSpPr txBox="1"/>
              <p:nvPr/>
            </p:nvSpPr>
            <p:spPr>
              <a:xfrm>
                <a:off x="4847413" y="5956442"/>
                <a:ext cx="2279362" cy="4774871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Ready List Pool:</a:t>
                </a:r>
              </a:p>
              <a:p>
                <a:pPr algn="ctr"/>
                <a:r>
                  <a:rPr lang="en-US" altLang="ko-KR" sz="19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81CA658-18BE-2846-6AE5-A81A4123F32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2" y="3205508"/>
              <a:ext cx="21409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D92723D-3870-3B2F-5867-C1B3C298B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61907" cy="2300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FF554A5-624C-42F8-F5F3-1F1702AFD146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1" y="3205508"/>
              <a:ext cx="2140975" cy="51085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3B21528-E136-60E3-9442-D36356B3E11C}"/>
                </a:ext>
              </a:extLst>
            </p:cNvPr>
            <p:cNvGrpSpPr/>
            <p:nvPr/>
          </p:nvGrpSpPr>
          <p:grpSpPr>
            <a:xfrm>
              <a:off x="8414983" y="6917836"/>
              <a:ext cx="1291207" cy="2792529"/>
              <a:chOff x="4600948" y="5313642"/>
              <a:chExt cx="2772296" cy="5936092"/>
            </a:xfrm>
          </p:grpSpPr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id="{D2CCC8D6-51DB-DC81-277C-8F13BAC57914}"/>
                  </a:ext>
                </a:extLst>
              </p:cNvPr>
              <p:cNvSpPr/>
              <p:nvPr/>
            </p:nvSpPr>
            <p:spPr>
              <a:xfrm>
                <a:off x="4600948" y="5313642"/>
                <a:ext cx="2772296" cy="5936092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88665E3-433E-3C9E-8336-08170CA17823}"/>
                  </a:ext>
                </a:extLst>
              </p:cNvPr>
              <p:cNvSpPr txBox="1"/>
              <p:nvPr/>
            </p:nvSpPr>
            <p:spPr>
              <a:xfrm>
                <a:off x="4847413" y="6065230"/>
                <a:ext cx="2279364" cy="45469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Blocked List Pool:</a:t>
                </a: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Circular Doubly Linked List</a:t>
                </a:r>
                <a:endParaRPr lang="en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1C62691-FAB3-81ED-A693-003EC690B5CA}"/>
                </a:ext>
              </a:extLst>
            </p:cNvPr>
            <p:cNvSpPr/>
            <p:nvPr/>
          </p:nvSpPr>
          <p:spPr>
            <a:xfrm>
              <a:off x="147850" y="2256496"/>
              <a:ext cx="9763068" cy="756000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1E50B97-75D7-C3F6-7410-17EE42C12439}"/>
              </a:ext>
            </a:extLst>
          </p:cNvPr>
          <p:cNvSpPr txBox="1"/>
          <p:nvPr/>
        </p:nvSpPr>
        <p:spPr>
          <a:xfrm>
            <a:off x="1351617" y="2134936"/>
            <a:ext cx="318331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, Self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9ED3838-F1E1-5BC9-8D5A-93E64055F210}"/>
              </a:ext>
            </a:extLst>
          </p:cNvPr>
          <p:cNvGrpSpPr/>
          <p:nvPr/>
        </p:nvGrpSpPr>
        <p:grpSpPr>
          <a:xfrm>
            <a:off x="13381443" y="2604001"/>
            <a:ext cx="1965378" cy="1965378"/>
            <a:chOff x="4600948" y="5372643"/>
            <a:chExt cx="2540001" cy="2540001"/>
          </a:xfrm>
        </p:grpSpPr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AE59DCBE-502C-F6E2-4168-F52F52E239A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97AEA1-63C8-A4E0-6ABC-7F1F6508332A}"/>
                </a:ext>
              </a:extLst>
            </p:cNvPr>
            <p:cNvSpPr txBox="1"/>
            <p:nvPr/>
          </p:nvSpPr>
          <p:spPr>
            <a:xfrm>
              <a:off x="4671430" y="5782753"/>
              <a:ext cx="2409682" cy="1789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Interrupts Lock Manager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DBD47A2-FC0F-73A1-5F4E-AC3CA2031036}"/>
              </a:ext>
            </a:extLst>
          </p:cNvPr>
          <p:cNvGrpSpPr/>
          <p:nvPr/>
        </p:nvGrpSpPr>
        <p:grpSpPr>
          <a:xfrm>
            <a:off x="13672943" y="6337874"/>
            <a:ext cx="1382376" cy="1382376"/>
            <a:chOff x="4600948" y="5372643"/>
            <a:chExt cx="2540001" cy="2540001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B1FA5008-97F6-F54E-A954-0968AC744ED4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8B3734-FF5A-2B10-C772-9E448F2B8C8D}"/>
                </a:ext>
              </a:extLst>
            </p:cNvPr>
            <p:cNvSpPr txBox="1"/>
            <p:nvPr/>
          </p:nvSpPr>
          <p:spPr>
            <a:xfrm>
              <a:off x="4731267" y="5992306"/>
              <a:ext cx="2279362" cy="130067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Lock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085AF65-52F7-D189-1577-85FD6383575E}"/>
              </a:ext>
            </a:extLst>
          </p:cNvPr>
          <p:cNvCxnSpPr>
            <a:cxnSpLocks/>
          </p:cNvCxnSpPr>
          <p:nvPr/>
        </p:nvCxnSpPr>
        <p:spPr>
          <a:xfrm>
            <a:off x="14364131" y="4654283"/>
            <a:ext cx="0" cy="1598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F6D0065-8C5A-D205-2C92-800591437D4C}"/>
              </a:ext>
            </a:extLst>
          </p:cNvPr>
          <p:cNvSpPr/>
          <p:nvPr/>
        </p:nvSpPr>
        <p:spPr>
          <a:xfrm>
            <a:off x="12720150" y="2473486"/>
            <a:ext cx="3256754" cy="538740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9F503DF-7AC6-18E5-079E-B51DBB00CFAE}"/>
              </a:ext>
            </a:extLst>
          </p:cNvPr>
          <p:cNvSpPr txBox="1"/>
          <p:nvPr/>
        </p:nvSpPr>
        <p:spPr>
          <a:xfrm>
            <a:off x="12703865" y="2145249"/>
            <a:ext cx="2602011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안정성</a:t>
            </a:r>
            <a:r>
              <a:rPr lang="en-US" altLang="ko-KR" sz="1600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RAII, Tail, Counter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3" name="효율성…">
            <a:extLst>
              <a:ext uri="{FF2B5EF4-FFF2-40B4-BE49-F238E27FC236}">
                <a16:creationId xmlns:a16="http://schemas.microsoft.com/office/drawing/2014/main" id="{8EFF5858-805A-B3EC-C197-0C8063124EE6}"/>
              </a:ext>
            </a:extLst>
          </p:cNvPr>
          <p:cNvSpPr/>
          <p:nvPr/>
        </p:nvSpPr>
        <p:spPr>
          <a:xfrm>
            <a:off x="7309065" y="1485077"/>
            <a:ext cx="6275253" cy="1372401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*</a:t>
            </a:r>
            <a:r>
              <a:rPr dirty="0" err="1">
                <a:solidFill>
                  <a:schemeClr val="accent6"/>
                </a:solidFill>
                <a:latin typeface="+mn-ea"/>
                <a:ea typeface="+mn-ea"/>
              </a:rPr>
              <a:t>효율성</a:t>
            </a:r>
            <a:r>
              <a:rPr lang="en-US" dirty="0">
                <a:solidFill>
                  <a:schemeClr val="accent6"/>
                </a:solidFill>
                <a:latin typeface="+mn-ea"/>
                <a:ea typeface="+mn-ea"/>
              </a:rPr>
              <a:t>: </a:t>
            </a:r>
            <a:r>
              <a:rPr lang="en" dirty="0">
                <a:solidFill>
                  <a:schemeClr val="accent6"/>
                </a:solidFill>
                <a:latin typeface="+mn-ea"/>
                <a:ea typeface="+mn-ea"/>
              </a:rPr>
              <a:t>Task</a:t>
            </a:r>
            <a:r>
              <a:rPr lang="ko-KR" altLang="en-US" dirty="0">
                <a:solidFill>
                  <a:schemeClr val="accent6"/>
                </a:solidFill>
                <a:latin typeface="+mn-ea"/>
                <a:ea typeface="+mn-ea"/>
              </a:rPr>
              <a:t>별 관리</a:t>
            </a:r>
            <a:endParaRPr lang="en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467841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 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5260D-6233-ACCD-4836-8967ADD32E87}"/>
              </a:ext>
            </a:extLst>
          </p:cNvPr>
          <p:cNvGrpSpPr/>
          <p:nvPr/>
        </p:nvGrpSpPr>
        <p:grpSpPr>
          <a:xfrm>
            <a:off x="1120180" y="4217109"/>
            <a:ext cx="15413353" cy="5222842"/>
            <a:chOff x="997348" y="3271090"/>
            <a:chExt cx="15413353" cy="52228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EB675C-9FE6-E8F1-5434-7C545F55DF4A}"/>
                </a:ext>
              </a:extLst>
            </p:cNvPr>
            <p:cNvGrpSpPr/>
            <p:nvPr/>
          </p:nvGrpSpPr>
          <p:grpSpPr>
            <a:xfrm>
              <a:off x="997349" y="3271090"/>
              <a:ext cx="1270001" cy="1270001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1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56AFC5-9D20-EA09-457A-E5639C3FBEDE}"/>
                </a:ext>
              </a:extLst>
            </p:cNvPr>
            <p:cNvGrpSpPr/>
            <p:nvPr/>
          </p:nvGrpSpPr>
          <p:grpSpPr>
            <a:xfrm>
              <a:off x="997349" y="5247510"/>
              <a:ext cx="1270001" cy="1270001"/>
              <a:chOff x="1209469" y="3346018"/>
              <a:chExt cx="1270001" cy="127000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17A55919-0FB9-6A33-5A1D-F39A3241934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01CB80-DE10-5A03-F875-C497B9B45AA5}"/>
                  </a:ext>
                </a:extLst>
              </p:cNvPr>
              <p:cNvSpPr txBox="1"/>
              <p:nvPr/>
            </p:nvSpPr>
            <p:spPr>
              <a:xfrm>
                <a:off x="1458607" y="3823781"/>
                <a:ext cx="842141" cy="369328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 2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376B2C-9069-8502-877C-25AB01BB6F28}"/>
                </a:ext>
              </a:extLst>
            </p:cNvPr>
            <p:cNvGrpSpPr/>
            <p:nvPr/>
          </p:nvGrpSpPr>
          <p:grpSpPr>
            <a:xfrm>
              <a:off x="997348" y="7223931"/>
              <a:ext cx="1270001" cy="1270001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832466"/>
                <a:ext cx="1176817" cy="30777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Interrupts 1</a:t>
                </a:r>
              </a:p>
            </p:txBody>
          </p:sp>
        </p:grpSp>
        <p:cxnSp>
          <p:nvCxnSpPr>
            <p:cNvPr id="15" name="구부러진 연결선[U] 14">
              <a:extLst>
                <a:ext uri="{FF2B5EF4-FFF2-40B4-BE49-F238E27FC236}">
                  <a16:creationId xmlns:a16="http://schemas.microsoft.com/office/drawing/2014/main" id="{5DF7B767-1BAE-0884-F2F6-5CB7A2B976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88" y="4041040"/>
              <a:ext cx="1936652" cy="1691888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구부러진 연결선[U] 19">
              <a:extLst>
                <a:ext uri="{FF2B5EF4-FFF2-40B4-BE49-F238E27FC236}">
                  <a16:creationId xmlns:a16="http://schemas.microsoft.com/office/drawing/2014/main" id="{36DE12D3-7230-1163-FC36-A46605D74118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0" y="5882510"/>
              <a:ext cx="2020710" cy="1270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071CA062-B69A-F5B1-AC46-652057801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633" y="6044792"/>
              <a:ext cx="2097207" cy="184773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623310-EA77-199B-5D9C-F81AB00789D9}"/>
                </a:ext>
              </a:extLst>
            </p:cNvPr>
            <p:cNvGrpSpPr/>
            <p:nvPr/>
          </p:nvGrpSpPr>
          <p:grpSpPr>
            <a:xfrm>
              <a:off x="5215910" y="4955848"/>
              <a:ext cx="2075134" cy="1780890"/>
              <a:chOff x="4929145" y="5730448"/>
              <a:chExt cx="2075134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5AD3848-5625-4084-647D-2FB5E353DC7F}"/>
                  </a:ext>
                </a:extLst>
              </p:cNvPr>
              <p:cNvSpPr/>
              <p:nvPr/>
            </p:nvSpPr>
            <p:spPr>
              <a:xfrm>
                <a:off x="5102349" y="5730448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59230"/>
                <a:ext cx="2075134" cy="923326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cxnSp>
          <p:nvCxnSpPr>
            <p:cNvPr id="35" name="구부러진 연결선[U] 34">
              <a:extLst>
                <a:ext uri="{FF2B5EF4-FFF2-40B4-BE49-F238E27FC236}">
                  <a16:creationId xmlns:a16="http://schemas.microsoft.com/office/drawing/2014/main" id="{70B282EC-A285-D8DF-E5D7-5DB80A1A1C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7926" y="5952188"/>
              <a:ext cx="1330238" cy="836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07EA13-6095-3E66-8560-4EC200B3841C}"/>
                </a:ext>
              </a:extLst>
            </p:cNvPr>
            <p:cNvGrpSpPr/>
            <p:nvPr/>
          </p:nvGrpSpPr>
          <p:grpSpPr>
            <a:xfrm>
              <a:off x="9617164" y="5008004"/>
              <a:ext cx="1780890" cy="1780890"/>
              <a:chOff x="4923627" y="5811119"/>
              <a:chExt cx="1780890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4F789E47-01C7-5216-CC6C-527C86F59DA3}"/>
                  </a:ext>
                </a:extLst>
              </p:cNvPr>
              <p:cNvSpPr/>
              <p:nvPr/>
            </p:nvSpPr>
            <p:spPr>
              <a:xfrm>
                <a:off x="4923627" y="5811119"/>
                <a:ext cx="1780890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4923627" y="6286067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C14EBC39-2FFC-F3AE-9A49-517F88F23B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27328" y="5868043"/>
              <a:ext cx="1330238" cy="8360"/>
            </a:xfrm>
            <a:prstGeom prst="curvedConnector3">
              <a:avLst>
                <a:gd name="adj1" fmla="val 5221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5B2729-1BF7-2D92-E6E3-141AA080749D}"/>
                </a:ext>
              </a:extLst>
            </p:cNvPr>
            <p:cNvGrpSpPr/>
            <p:nvPr/>
          </p:nvGrpSpPr>
          <p:grpSpPr>
            <a:xfrm>
              <a:off x="13870700" y="4541091"/>
              <a:ext cx="2540001" cy="2540001"/>
              <a:chOff x="4600948" y="5372643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644976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8F5F97-78CA-B6BC-4231-B34FBB51345D}"/>
                </a:ext>
              </a:extLst>
            </p:cNvPr>
            <p:cNvSpPr/>
            <p:nvPr/>
          </p:nvSpPr>
          <p:spPr>
            <a:xfrm>
              <a:off x="4862847" y="4298331"/>
              <a:ext cx="7090803" cy="3139424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AA7D39-37A6-706E-27F7-BBAD0D6BAEAD}"/>
                </a:ext>
              </a:extLst>
            </p:cNvPr>
            <p:cNvSpPr txBox="1"/>
            <p:nvPr/>
          </p:nvSpPr>
          <p:spPr>
            <a:xfrm>
              <a:off x="4800177" y="3938013"/>
              <a:ext cx="2097207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6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214404-AE42-9B47-2E3C-952C3C07FC6C}"/>
              </a:ext>
            </a:extLst>
          </p:cNvPr>
          <p:cNvGrpSpPr/>
          <p:nvPr/>
        </p:nvGrpSpPr>
        <p:grpSpPr>
          <a:xfrm>
            <a:off x="7413876" y="2392350"/>
            <a:ext cx="2541600" cy="2541600"/>
            <a:chOff x="4600947" y="5372642"/>
            <a:chExt cx="3078221" cy="307822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7338BCC-AFA0-60EB-9B9D-3AEFC796F4A6}"/>
                </a:ext>
              </a:extLst>
            </p:cNvPr>
            <p:cNvSpPr/>
            <p:nvPr/>
          </p:nvSpPr>
          <p:spPr>
            <a:xfrm>
              <a:off x="4600947" y="5372642"/>
              <a:ext cx="3078221" cy="307822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A914BB-BBE7-75D5-C52B-0ABBA85C2EE6}"/>
                </a:ext>
              </a:extLst>
            </p:cNvPr>
            <p:cNvSpPr txBox="1"/>
            <p:nvPr/>
          </p:nvSpPr>
          <p:spPr>
            <a:xfrm>
              <a:off x="5008960" y="6313635"/>
              <a:ext cx="2262194" cy="1015659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 </a:t>
              </a:r>
            </a:p>
            <a:p>
              <a:pPr algn="ctr"/>
              <a:r>
                <a:rPr lang="en-US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2F75950-270C-D2ED-DEDC-850BDD72AED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22469" y="3657600"/>
            <a:ext cx="6691407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88D5108-C635-2C60-D894-64C6AFA0871C}"/>
              </a:ext>
            </a:extLst>
          </p:cNvPr>
          <p:cNvCxnSpPr/>
          <p:nvPr/>
        </p:nvCxnSpPr>
        <p:spPr>
          <a:xfrm>
            <a:off x="722469" y="3674371"/>
            <a:ext cx="0" cy="4227683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8D584887-57DE-05E2-76F3-A9232A40144C}"/>
              </a:ext>
            </a:extLst>
          </p:cNvPr>
          <p:cNvCxnSpPr/>
          <p:nvPr/>
        </p:nvCxnSpPr>
        <p:spPr>
          <a:xfrm>
            <a:off x="722469" y="7915701"/>
            <a:ext cx="3126202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B163254-9424-C9E7-A340-4A342C100CDC}"/>
              </a:ext>
            </a:extLst>
          </p:cNvPr>
          <p:cNvCxnSpPr/>
          <p:nvPr/>
        </p:nvCxnSpPr>
        <p:spPr>
          <a:xfrm>
            <a:off x="3862319" y="7902054"/>
            <a:ext cx="0" cy="1062117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ACBE719-2DCF-DEC9-8AE6-D933647104B7}"/>
              </a:ext>
            </a:extLst>
          </p:cNvPr>
          <p:cNvCxnSpPr>
            <a:cxnSpLocks/>
          </p:cNvCxnSpPr>
          <p:nvPr/>
        </p:nvCxnSpPr>
        <p:spPr>
          <a:xfrm>
            <a:off x="3848671" y="8964171"/>
            <a:ext cx="9294125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E70296-78F1-81D0-4B07-2C4691A82AA4}"/>
              </a:ext>
            </a:extLst>
          </p:cNvPr>
          <p:cNvCxnSpPr/>
          <p:nvPr/>
        </p:nvCxnSpPr>
        <p:spPr>
          <a:xfrm flipV="1">
            <a:off x="13142796" y="3674371"/>
            <a:ext cx="0" cy="528980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7A15FEB-82B4-255F-A9F9-83A083652780}"/>
              </a:ext>
            </a:extLst>
          </p:cNvPr>
          <p:cNvCxnSpPr>
            <a:stCxn id="3" idx="3"/>
          </p:cNvCxnSpPr>
          <p:nvPr/>
        </p:nvCxnSpPr>
        <p:spPr>
          <a:xfrm flipV="1">
            <a:off x="9955476" y="3657600"/>
            <a:ext cx="3187320" cy="55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D2BE-176B-DC39-4A40-3D13944E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610DD4C6-3904-D1FF-D070-1721B418125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196B8C58-4EB9-FACA-FDE0-0C23A816A7F5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Kernel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ACDE93-F746-7EB8-032C-A8BC75C089F8}"/>
              </a:ext>
            </a:extLst>
          </p:cNvPr>
          <p:cNvGrpSpPr/>
          <p:nvPr/>
        </p:nvGrpSpPr>
        <p:grpSpPr>
          <a:xfrm>
            <a:off x="1152369" y="2917873"/>
            <a:ext cx="1261898" cy="1261898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DEC206C-0A58-4143-6B81-49EAA7930AD9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4BF4E-5FB6-A044-CDEE-724994CA374F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Signal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CB62B2-3B5C-4D7F-7161-8DA1A1B83A30}"/>
              </a:ext>
            </a:extLst>
          </p:cNvPr>
          <p:cNvGrpSpPr/>
          <p:nvPr/>
        </p:nvGrpSpPr>
        <p:grpSpPr>
          <a:xfrm>
            <a:off x="5375081" y="2909288"/>
            <a:ext cx="1261898" cy="1261898"/>
            <a:chOff x="4600948" y="5372643"/>
            <a:chExt cx="2540001" cy="254000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69ED8B7-3827-0555-B38D-4397CFFBE2AE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62B5B-C87A-B88B-7865-EF8ADC074AEC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Uart</a:t>
              </a:r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1D68F5-E03D-E9C5-82EB-F894895D99F3}"/>
              </a:ext>
            </a:extLst>
          </p:cNvPr>
          <p:cNvGrpSpPr/>
          <p:nvPr/>
        </p:nvGrpSpPr>
        <p:grpSpPr>
          <a:xfrm>
            <a:off x="3263725" y="2887832"/>
            <a:ext cx="1261898" cy="1261898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033F3BC-CA50-5743-AD2B-14DE49D6C07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BD114D-2D17-DCD9-E706-AC3D424CECA4}"/>
                </a:ext>
              </a:extLst>
            </p:cNvPr>
            <p:cNvSpPr txBox="1"/>
            <p:nvPr/>
          </p:nvSpPr>
          <p:spPr>
            <a:xfrm>
              <a:off x="4734409" y="5849503"/>
              <a:ext cx="2279362" cy="1672657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DSP Task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97A77FE-2C76-08CA-191F-5B6025A49F35}"/>
              </a:ext>
            </a:extLst>
          </p:cNvPr>
          <p:cNvSpPr/>
          <p:nvPr/>
        </p:nvSpPr>
        <p:spPr>
          <a:xfrm>
            <a:off x="1128162" y="4836716"/>
            <a:ext cx="5508817" cy="510774"/>
          </a:xfrm>
          <a:prstGeom prst="roundRect">
            <a:avLst/>
          </a:prstGeom>
          <a:solidFill>
            <a:srgbClr val="A50034"/>
          </a:solidFill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Mutex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C9BEEC-FCBB-AA96-D849-839347A7EC22}"/>
              </a:ext>
            </a:extLst>
          </p:cNvPr>
          <p:cNvGrpSpPr/>
          <p:nvPr/>
        </p:nvGrpSpPr>
        <p:grpSpPr>
          <a:xfrm>
            <a:off x="1128162" y="6004437"/>
            <a:ext cx="5508817" cy="2403734"/>
            <a:chOff x="4600948" y="5372643"/>
            <a:chExt cx="2540001" cy="254000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926D2C97-265D-E481-A86A-2FE37C1BDBEB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93D6AC-8F23-24AB-9EFC-118491E60FA5}"/>
                </a:ext>
              </a:extLst>
            </p:cNvPr>
            <p:cNvSpPr txBox="1"/>
            <p:nvPr/>
          </p:nvSpPr>
          <p:spPr>
            <a:xfrm>
              <a:off x="4731267" y="6398727"/>
              <a:ext cx="2279362" cy="48783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Memory</a:t>
              </a:r>
              <a:endParaRPr lang="en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F75F00-F1F6-5FC9-EEE9-8D150F595304}"/>
              </a:ext>
            </a:extLst>
          </p:cNvPr>
          <p:cNvCxnSpPr>
            <a:cxnSpLocks/>
          </p:cNvCxnSpPr>
          <p:nvPr/>
        </p:nvCxnSpPr>
        <p:spPr>
          <a:xfrm>
            <a:off x="3898721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1C7EBF-FC8A-4594-A4F6-76888DDEF1BA}"/>
              </a:ext>
            </a:extLst>
          </p:cNvPr>
          <p:cNvCxnSpPr>
            <a:cxnSpLocks/>
          </p:cNvCxnSpPr>
          <p:nvPr/>
        </p:nvCxnSpPr>
        <p:spPr>
          <a:xfrm>
            <a:off x="1783318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797DE6-A5FA-BB2D-2714-04A49CBE493D}"/>
              </a:ext>
            </a:extLst>
          </p:cNvPr>
          <p:cNvCxnSpPr>
            <a:cxnSpLocks/>
          </p:cNvCxnSpPr>
          <p:nvPr/>
        </p:nvCxnSpPr>
        <p:spPr>
          <a:xfrm>
            <a:off x="6014123" y="4179771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6F73CE-32C5-3AA5-E261-A59D176348B5}"/>
              </a:ext>
            </a:extLst>
          </p:cNvPr>
          <p:cNvCxnSpPr>
            <a:cxnSpLocks/>
          </p:cNvCxnSpPr>
          <p:nvPr/>
        </p:nvCxnSpPr>
        <p:spPr>
          <a:xfrm flipV="1">
            <a:off x="4895011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3D895E-7ED2-2018-9AAB-02FAAD4603D5}"/>
              </a:ext>
            </a:extLst>
          </p:cNvPr>
          <p:cNvCxnSpPr>
            <a:cxnSpLocks/>
          </p:cNvCxnSpPr>
          <p:nvPr/>
        </p:nvCxnSpPr>
        <p:spPr>
          <a:xfrm>
            <a:off x="2697719" y="5380774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5EF0C43-0D3E-7B5B-BB36-7004E6C99E8A}"/>
              </a:ext>
            </a:extLst>
          </p:cNvPr>
          <p:cNvSpPr/>
          <p:nvPr/>
        </p:nvSpPr>
        <p:spPr>
          <a:xfrm>
            <a:off x="7569963" y="3965993"/>
            <a:ext cx="2418770" cy="3467589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Signal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367AF725-2765-5186-B770-14AE45250D56}"/>
              </a:ext>
            </a:extLst>
          </p:cNvPr>
          <p:cNvSpPr/>
          <p:nvPr/>
        </p:nvSpPr>
        <p:spPr>
          <a:xfrm>
            <a:off x="11316885" y="3965993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ECB085-8501-E045-8681-7C6CECEFD340}"/>
              </a:ext>
            </a:extLst>
          </p:cNvPr>
          <p:cNvSpPr txBox="1"/>
          <p:nvPr/>
        </p:nvSpPr>
        <p:spPr>
          <a:xfrm>
            <a:off x="10061623" y="6495239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47D3117-3C38-E4D7-4D28-1867275B9C12}"/>
              </a:ext>
            </a:extLst>
          </p:cNvPr>
          <p:cNvSpPr/>
          <p:nvPr/>
        </p:nvSpPr>
        <p:spPr>
          <a:xfrm>
            <a:off x="14714800" y="3965993"/>
            <a:ext cx="1965378" cy="937315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00018-C668-1A57-ED8B-C4AD142FD4B0}"/>
              </a:ext>
            </a:extLst>
          </p:cNvPr>
          <p:cNvSpPr txBox="1"/>
          <p:nvPr/>
        </p:nvSpPr>
        <p:spPr>
          <a:xfrm>
            <a:off x="13355155" y="3330014"/>
            <a:ext cx="1639227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UART Send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(Filtered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Data, </a:t>
            </a:r>
            <a:b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</a:b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Filter Type)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3C6A10-9D79-5CE0-800F-219E567C85C8}"/>
              </a:ext>
            </a:extLst>
          </p:cNvPr>
          <p:cNvSpPr txBox="1"/>
          <p:nvPr/>
        </p:nvSpPr>
        <p:spPr>
          <a:xfrm>
            <a:off x="11843040" y="3313204"/>
            <a:ext cx="9130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Blocked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E358955-DA84-CAA2-DC99-581686000303}"/>
              </a:ext>
            </a:extLst>
          </p:cNvPr>
          <p:cNvSpPr/>
          <p:nvPr/>
        </p:nvSpPr>
        <p:spPr>
          <a:xfrm>
            <a:off x="11316885" y="6462224"/>
            <a:ext cx="1965378" cy="97491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 Task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BC7180-01CA-F72D-531D-72B81E37172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9988733" y="6949679"/>
            <a:ext cx="1328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B8DF24-FF80-71D4-96BB-F76BE80E7CE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988733" y="4453448"/>
            <a:ext cx="1328152" cy="1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F54EFA-B32C-86CB-79FF-4C0C80E151EE}"/>
              </a:ext>
            </a:extLst>
          </p:cNvPr>
          <p:cNvSpPr txBox="1"/>
          <p:nvPr/>
        </p:nvSpPr>
        <p:spPr>
          <a:xfrm>
            <a:off x="10061622" y="4025057"/>
            <a:ext cx="118237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DSP Done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9E7D60-1689-3CA3-8F9B-E2F8D889FF3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3282263" y="4453448"/>
            <a:ext cx="14325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68">
            <a:extLst>
              <a:ext uri="{FF2B5EF4-FFF2-40B4-BE49-F238E27FC236}">
                <a16:creationId xmlns:a16="http://schemas.microsoft.com/office/drawing/2014/main" id="{61C2F682-34F2-C662-C3C7-961699F51C01}"/>
              </a:ext>
            </a:extLst>
          </p:cNvPr>
          <p:cNvCxnSpPr/>
          <p:nvPr/>
        </p:nvCxnSpPr>
        <p:spPr>
          <a:xfrm flipV="1">
            <a:off x="11503442" y="3964516"/>
            <a:ext cx="1592263" cy="22963"/>
          </a:xfrm>
          <a:prstGeom prst="bentConnector4">
            <a:avLst>
              <a:gd name="adj1" fmla="val -525"/>
              <a:gd name="adj2" fmla="val 1095515"/>
            </a:avLst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189487-478F-0A20-8445-BEDD1E08389F}"/>
              </a:ext>
            </a:extLst>
          </p:cNvPr>
          <p:cNvSpPr txBox="1"/>
          <p:nvPr/>
        </p:nvSpPr>
        <p:spPr>
          <a:xfrm>
            <a:off x="13541998" y="4516811"/>
            <a:ext cx="9611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Running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1663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모방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Loop 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최적화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(Unrolling)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495</Words>
  <Application>Microsoft Macintosh PowerPoint</Application>
  <PresentationFormat>사용자 지정</PresentationFormat>
  <Paragraphs>142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Calibri Light</vt:lpstr>
      <vt:lpstr>Arial</vt:lpstr>
      <vt:lpstr>NanumGothic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이승종/임베디드시스템공학과</cp:lastModifiedBy>
  <cp:revision>115</cp:revision>
  <dcterms:modified xsi:type="dcterms:W3CDTF">2025-03-19T23:40:41Z</dcterms:modified>
</cp:coreProperties>
</file>